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9" r:id="rId2"/>
    <p:sldId id="256" r:id="rId3"/>
    <p:sldId id="320" r:id="rId4"/>
    <p:sldId id="332" r:id="rId5"/>
    <p:sldId id="334" r:id="rId6"/>
    <p:sldId id="336" r:id="rId7"/>
    <p:sldId id="335" r:id="rId8"/>
    <p:sldId id="321" r:id="rId9"/>
    <p:sldId id="337" r:id="rId10"/>
    <p:sldId id="338" r:id="rId11"/>
    <p:sldId id="331" r:id="rId12"/>
    <p:sldId id="318" r:id="rId13"/>
    <p:sldId id="303" r:id="rId14"/>
  </p:sldIdLst>
  <p:sldSz cx="9144000" cy="6858000" type="screen4x3"/>
  <p:notesSz cx="10002838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27227"/>
    <a:srgbClr val="FFFF00"/>
    <a:srgbClr val="00009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85663" autoAdjust="0"/>
  </p:normalViewPr>
  <p:slideViewPr>
    <p:cSldViewPr>
      <p:cViewPr varScale="1">
        <p:scale>
          <a:sx n="58" d="100"/>
          <a:sy n="58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17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2167"/>
        <p:guide pos="31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2" y="2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3F0F1CFB-C12D-44EB-A62F-4F0B9DD5DD3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9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2" y="6536529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A7984F64-600F-472E-B766-0F1545E61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6539" y="2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8CC7471C-EE4A-4E80-85FB-F78143F890F2}" type="datetimeFigureOut">
              <a:rPr lang="en-GB" smtClean="0"/>
              <a:pPr/>
              <a:t>17/05/2014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6" y="3268861"/>
            <a:ext cx="8002269" cy="3096816"/>
          </a:xfrm>
          <a:prstGeom prst="rect">
            <a:avLst/>
          </a:prstGeom>
        </p:spPr>
        <p:txBody>
          <a:bodyPr vert="horz" lIns="92967" tIns="46484" rIns="92967" bIns="464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131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6539" y="6536131"/>
            <a:ext cx="4334563" cy="344091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5D480D6B-46E1-4A49-8C2B-F17DD3C87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670"/>
            <a:r>
              <a:rPr lang="en-GB" dirty="0" smtClean="0"/>
              <a:t>Safest road from Your house to church? None?</a:t>
            </a:r>
            <a:endParaRPr lang="en-GB" baseline="0" dirty="0" smtClean="0"/>
          </a:p>
          <a:p>
            <a:r>
              <a:rPr lang="en-GB" dirty="0" smtClean="0"/>
              <a:t>Safest road from Jerusalem to Jericho?  None</a:t>
            </a:r>
          </a:p>
          <a:p>
            <a:r>
              <a:rPr lang="en-GB" dirty="0" smtClean="0"/>
              <a:t>What is the safest form of investment? Highest </a:t>
            </a:r>
            <a:r>
              <a:rPr lang="en-GB" dirty="0" err="1" smtClean="0"/>
              <a:t>ROI</a:t>
            </a:r>
            <a:r>
              <a:rPr lang="en-GB" dirty="0" smtClean="0"/>
              <a:t>?  </a:t>
            </a:r>
          </a:p>
          <a:p>
            <a:pPr defTabSz="929670"/>
            <a:r>
              <a:rPr lang="en-GB" dirty="0" smtClean="0"/>
              <a:t>Safest road to happiness &amp; fulfilment? You MUST invest your life in something.  What is the safe road for investing it? Stay tuned for the answer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Nothing else</a:t>
            </a:r>
            <a:r>
              <a:rPr lang="en-GB" baseline="0" dirty="0" smtClean="0"/>
              <a:t> is a safe investment of your life.  </a:t>
            </a:r>
          </a:p>
          <a:p>
            <a:r>
              <a:rPr lang="en-GB" baseline="0" dirty="0" smtClean="0"/>
              <a:t>What shall it profit a man to gain the whole world and lose his own soul for what shall a man give in exchange for his soul? Mark 8:36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Fake Christians are among our most</a:t>
            </a:r>
            <a:r>
              <a:rPr lang="en-GB" baseline="0" dirty="0" smtClean="0"/>
              <a:t> discouraging challenges.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Antioch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Psidia</a:t>
            </a:r>
            <a:r>
              <a:rPr lang="en-GB" baseline="0" dirty="0" smtClean="0"/>
              <a:t> (Turkey) persecuted for preaching</a:t>
            </a:r>
          </a:p>
          <a:p>
            <a:r>
              <a:rPr lang="en-GB" baseline="0" dirty="0" smtClean="0"/>
              <a:t>My </a:t>
            </a:r>
            <a:r>
              <a:rPr lang="en-GB" baseline="0" dirty="0" err="1" smtClean="0"/>
              <a:t>Iconium</a:t>
            </a:r>
            <a:r>
              <a:rPr lang="en-GB" baseline="0" dirty="0" smtClean="0"/>
              <a:t> Story – The Lord delivered me (bus out to </a:t>
            </a:r>
            <a:r>
              <a:rPr lang="en-GB" baseline="0" dirty="0" err="1" smtClean="0"/>
              <a:t>Pammukkale</a:t>
            </a:r>
            <a:r>
              <a:rPr lang="en-GB" baseline="0" dirty="0" smtClean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Timothy</a:t>
            </a:r>
            <a:r>
              <a:rPr lang="en-GB" baseline="0" dirty="0" smtClean="0"/>
              <a:t> was well acquainted with this story.  This is when he met Paul and was taken on as a disciple/trainee</a:t>
            </a:r>
          </a:p>
          <a:p>
            <a:r>
              <a:rPr lang="en-GB" baseline="0" dirty="0" smtClean="0"/>
              <a:t>Timothy had carefully watched and followed Paul’s purpose (</a:t>
            </a:r>
            <a:r>
              <a:rPr lang="en-GB" baseline="0" dirty="0" err="1" smtClean="0"/>
              <a:t>v10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670"/>
            <a:r>
              <a:rPr lang="en-GB" dirty="0" smtClean="0"/>
              <a:t>John 16:33 – promise of persecution</a:t>
            </a:r>
          </a:p>
          <a:p>
            <a:pPr defTabSz="929670"/>
            <a:r>
              <a:rPr lang="en-GB" dirty="0" smtClean="0"/>
              <a:t>Fake Christians are among our most</a:t>
            </a:r>
            <a:r>
              <a:rPr lang="en-GB" baseline="0" dirty="0" smtClean="0"/>
              <a:t> discouraging challenges. </a:t>
            </a:r>
            <a:endParaRPr lang="en-GB" dirty="0" smtClean="0"/>
          </a:p>
          <a:p>
            <a:r>
              <a:rPr lang="en-GB" dirty="0" smtClean="0"/>
              <a:t>Fake vs. Timothy (see next verses)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the Way (the road) to success, fulfillment, happiness is to  </a:t>
            </a:r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in the Word.</a:t>
            </a:r>
          </a:p>
          <a:p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(like Timothy) have the assurance that this is so because:</a:t>
            </a:r>
          </a:p>
          <a:p>
            <a:pPr defTabSz="929670"/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tells us &amp; makes us wise for salvation through faith</a:t>
            </a:r>
            <a:endParaRPr lang="en-GB" b="0" dirty="0" smtClean="0"/>
          </a:p>
          <a:p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Spirit in us enables us to live this way</a:t>
            </a:r>
          </a:p>
          <a:p>
            <a:r>
              <a:rPr lang="en-US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asks Timothy – You know my story, and the promise of the same for you, so ‘Are you up for it?’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II Tim 3:1-9 (next week) speaks</a:t>
            </a:r>
            <a:r>
              <a:rPr lang="en-GB" baseline="0" dirty="0" smtClean="0"/>
              <a:t> of perilous last times &amp; wicked imposters. What is our response?</a:t>
            </a:r>
            <a:endParaRPr lang="en-GB" dirty="0" smtClean="0"/>
          </a:p>
          <a:p>
            <a:r>
              <a:rPr lang="en-GB" dirty="0" smtClean="0"/>
              <a:t>Discipleship</a:t>
            </a:r>
            <a:r>
              <a:rPr lang="en-GB" baseline="0" dirty="0" smtClean="0"/>
              <a:t> Course (see Eddie)</a:t>
            </a:r>
          </a:p>
          <a:p>
            <a:r>
              <a:rPr lang="en-GB" baseline="0" dirty="0" smtClean="0"/>
              <a:t>If you find the cure for cancer you would tell everyone.  We have something greater than the cure for cancer!</a:t>
            </a:r>
          </a:p>
          <a:p>
            <a:r>
              <a:rPr lang="en-GB" baseline="0" dirty="0" smtClean="0"/>
              <a:t>Living by faith = seeing the eternal as more important and longer lasting than the terrestrial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0D6B-46E1-4A49-8C2B-F17DD3C8748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993B-6BB2-4B15-8D2B-68F4AA02C70D}" type="datetimeFigureOut">
              <a:rPr lang="en-US" smtClean="0"/>
              <a:pPr/>
              <a:t>5/17/2014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D1C0-8531-41E6-B47B-CC99C660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wner\Downloads\mmexport1400340022570.jpg"/>
          <p:cNvPicPr>
            <a:picLocks noChangeAspect="1" noChangeArrowheads="1"/>
          </p:cNvPicPr>
          <p:nvPr/>
        </p:nvPicPr>
        <p:blipFill>
          <a:blip r:embed="rId2" cstate="print"/>
          <a:srcRect b="28231"/>
          <a:stretch>
            <a:fillRect/>
          </a:stretch>
        </p:blipFill>
        <p:spPr bwMode="auto">
          <a:xfrm>
            <a:off x="899591" y="0"/>
            <a:ext cx="7390723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>
                <a:solidFill>
                  <a:srgbClr val="C00000"/>
                </a:solidFill>
                <a:latin typeface="AR DARLING" pitchFamily="2" charset="0"/>
              </a:rPr>
              <a:t>WORSHIP </a:t>
            </a:r>
            <a:r>
              <a:rPr lang="en-GB" sz="8000" dirty="0" smtClean="0">
                <a:solidFill>
                  <a:srgbClr val="C00000"/>
                </a:solidFill>
                <a:latin typeface="AR DARLING" pitchFamily="2" charset="0"/>
              </a:rPr>
              <a:t>NIGHT</a:t>
            </a:r>
          </a:p>
          <a:p>
            <a:pPr algn="ctr">
              <a:buNone/>
            </a:pPr>
            <a:endParaRPr lang="en-GB" sz="5400" dirty="0" smtClean="0">
              <a:solidFill>
                <a:srgbClr val="002060"/>
              </a:solidFill>
              <a:latin typeface="AR DARLING" pitchFamily="2" charset="0"/>
            </a:endParaRPr>
          </a:p>
        </p:txBody>
      </p:sp>
      <p:pic>
        <p:nvPicPr>
          <p:cNvPr id="2051" name="Picture 3" descr="C:\Users\Owner\AppData\Local\Microsoft\Windows\INetCache\IE\M03IRHRE\MC9003910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09120"/>
            <a:ext cx="1689575" cy="1656184"/>
          </a:xfrm>
          <a:prstGeom prst="rect">
            <a:avLst/>
          </a:prstGeom>
          <a:noFill/>
        </p:spPr>
      </p:pic>
      <p:pic>
        <p:nvPicPr>
          <p:cNvPr id="2052" name="Picture 4" descr="C:\Users\Owner\AppData\Local\Microsoft\Windows\INetCache\IE\HE9W4I3J\MC90044149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1828572" cy="18285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99792" y="3717032"/>
            <a:ext cx="3685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chemeClr val="bg1"/>
                </a:solidFill>
                <a:latin typeface="AR DARLING" pitchFamily="2" charset="0"/>
              </a:rPr>
              <a:t>6 pm – 9:30 pm</a:t>
            </a:r>
            <a:endParaRPr lang="en-GB" sz="4000" dirty="0">
              <a:solidFill>
                <a:schemeClr val="bg1"/>
              </a:solidFill>
              <a:latin typeface="AR DARLING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773016"/>
          </a:xfrm>
        </p:spPr>
        <p:txBody>
          <a:bodyPr/>
          <a:lstStyle/>
          <a:p>
            <a:pPr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 But you must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the things which you have learned and been assured of, knowing from whom you have learned </a:t>
            </a:r>
            <a:r>
              <a:rPr lang="en-US" i="1" dirty="0" smtClean="0"/>
              <a:t>them,</a:t>
            </a:r>
            <a:r>
              <a:rPr lang="en-US" dirty="0" smtClean="0"/>
              <a:t> </a:t>
            </a:r>
            <a:r>
              <a:rPr lang="en-US" baseline="30000" dirty="0" smtClean="0"/>
              <a:t>15</a:t>
            </a:r>
            <a:r>
              <a:rPr lang="en-US" dirty="0" smtClean="0"/>
              <a:t> </a:t>
            </a:r>
            <a:r>
              <a:rPr lang="en-US" dirty="0" smtClean="0"/>
              <a:t>and </a:t>
            </a:r>
            <a:r>
              <a:rPr lang="en-US" dirty="0" smtClean="0"/>
              <a:t>that from childhood you have known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Scriptures</a:t>
            </a:r>
            <a:r>
              <a:rPr lang="en-US" dirty="0" smtClean="0"/>
              <a:t>, which are able to make you </a:t>
            </a:r>
            <a:r>
              <a:rPr lang="en-US" dirty="0" smtClean="0">
                <a:solidFill>
                  <a:srgbClr val="FF3300"/>
                </a:solidFill>
              </a:rPr>
              <a:t>wise</a:t>
            </a:r>
            <a:r>
              <a:rPr lang="en-US" dirty="0" smtClean="0"/>
              <a:t> for salvation through faith which is in Christ Jesus. </a:t>
            </a:r>
            <a:r>
              <a:rPr lang="en-US" sz="2800" b="1" dirty="0" smtClean="0"/>
              <a:t> ​​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024" y="274638"/>
            <a:ext cx="874846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III. You know the Way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(continue in the Word)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964488" cy="4896544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How </a:t>
            </a:r>
            <a:r>
              <a:rPr lang="en-GB" sz="4400" b="1" dirty="0" smtClean="0"/>
              <a:t>well d</a:t>
            </a:r>
            <a:r>
              <a:rPr lang="en-GB" sz="4400" b="1" dirty="0" smtClean="0"/>
              <a:t>o you know the Bible?</a:t>
            </a:r>
          </a:p>
          <a:p>
            <a:r>
              <a:rPr lang="en-GB" sz="4400" b="1" dirty="0" smtClean="0"/>
              <a:t>Are you living </a:t>
            </a:r>
            <a:r>
              <a:rPr lang="en-GB" sz="4400" b="1" dirty="0" smtClean="0">
                <a:solidFill>
                  <a:srgbClr val="002060"/>
                </a:solidFill>
              </a:rPr>
              <a:t>(= investing your life</a:t>
            </a:r>
            <a:r>
              <a:rPr lang="en-GB" sz="4400" b="1" dirty="0" smtClean="0">
                <a:solidFill>
                  <a:srgbClr val="002060"/>
                </a:solidFill>
              </a:rPr>
              <a:t>) </a:t>
            </a:r>
            <a:r>
              <a:rPr lang="en-GB" sz="4400" b="1" dirty="0" smtClean="0"/>
              <a:t>wisely? </a:t>
            </a:r>
          </a:p>
          <a:p>
            <a:pPr lvl="1" algn="r">
              <a:buNone/>
            </a:pPr>
            <a:r>
              <a:rPr lang="en-GB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prove it!</a:t>
            </a:r>
          </a:p>
          <a:p>
            <a:pPr lvl="1" algn="r">
              <a:buNone/>
            </a:pPr>
            <a:r>
              <a:rPr lang="en-GB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are watching to see your story &amp; purpose </a:t>
            </a:r>
          </a:p>
          <a:p>
            <a:r>
              <a:rPr lang="en-GB" sz="4400" b="1" dirty="0" smtClean="0"/>
              <a:t>Are you living by faith?</a:t>
            </a:r>
            <a:endParaRPr lang="en-GB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47667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The Challenge</a:t>
            </a:r>
            <a:endParaRPr lang="en-GB" sz="6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44016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for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MAKE DISCIPLES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916832"/>
            <a:ext cx="9108504" cy="4941168"/>
          </a:xfrm>
        </p:spPr>
        <p:txBody>
          <a:bodyPr>
            <a:normAutofit/>
          </a:bodyPr>
          <a:lstStyle/>
          <a:p>
            <a:r>
              <a:rPr lang="en-GB" dirty="0" smtClean="0"/>
              <a:t>What is the safest </a:t>
            </a:r>
            <a:r>
              <a:rPr lang="en-GB" dirty="0" smtClean="0"/>
              <a:t>road to happiness &amp; fulfilment?  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002060"/>
                </a:solidFill>
              </a:rPr>
              <a:t>Keep </a:t>
            </a:r>
            <a:r>
              <a:rPr lang="en-GB" dirty="0" smtClean="0">
                <a:solidFill>
                  <a:srgbClr val="002060"/>
                </a:solidFill>
              </a:rPr>
              <a:t>in the middle of the road (of God’s will for your life) Isaiah </a:t>
            </a:r>
            <a:r>
              <a:rPr lang="en-GB" dirty="0" smtClean="0">
                <a:solidFill>
                  <a:srgbClr val="002060"/>
                </a:solidFill>
              </a:rPr>
              <a:t>30:21.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‘Is this road the safest?’</a:t>
            </a:r>
            <a:r>
              <a:rPr lang="en-GB" dirty="0" smtClean="0">
                <a:solidFill>
                  <a:srgbClr val="002060"/>
                </a:solidFill>
              </a:rPr>
              <a:t> NO! But you </a:t>
            </a:r>
            <a:r>
              <a:rPr lang="en-GB" dirty="0" smtClean="0">
                <a:solidFill>
                  <a:srgbClr val="002060"/>
                </a:solidFill>
              </a:rPr>
              <a:t>are </a:t>
            </a:r>
            <a:r>
              <a:rPr lang="en-GB" dirty="0" smtClean="0">
                <a:solidFill>
                  <a:srgbClr val="002060"/>
                </a:solidFill>
              </a:rPr>
              <a:t>safe in His hands!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3300"/>
                </a:solidFill>
              </a:rPr>
              <a:t>The eternal God is your refuge, </a:t>
            </a:r>
            <a:r>
              <a:rPr lang="en-US" i="1" dirty="0" smtClean="0">
                <a:solidFill>
                  <a:srgbClr val="FF3300"/>
                </a:solidFill>
              </a:rPr>
              <a:t>and</a:t>
            </a:r>
            <a:r>
              <a:rPr lang="en-US" i="1" dirty="0" smtClean="0">
                <a:solidFill>
                  <a:srgbClr val="FF3300"/>
                </a:solidFill>
              </a:rPr>
              <a:t> </a:t>
            </a:r>
            <a:r>
              <a:rPr lang="en-US" b="1" i="1" dirty="0" smtClean="0">
                <a:solidFill>
                  <a:srgbClr val="FF3300"/>
                </a:solidFill>
              </a:rPr>
              <a:t>underneath</a:t>
            </a:r>
            <a:r>
              <a:rPr lang="en-US" i="1" dirty="0" smtClean="0">
                <a:solidFill>
                  <a:srgbClr val="FF3300"/>
                </a:solidFill>
              </a:rPr>
              <a:t> are the </a:t>
            </a:r>
            <a:r>
              <a:rPr lang="en-US" b="1" i="1" dirty="0" smtClean="0">
                <a:solidFill>
                  <a:srgbClr val="FF3300"/>
                </a:solidFill>
              </a:rPr>
              <a:t>everlasting</a:t>
            </a:r>
            <a:r>
              <a:rPr lang="en-US" i="1" dirty="0" smtClean="0">
                <a:solidFill>
                  <a:srgbClr val="FF3300"/>
                </a:solidFill>
              </a:rPr>
              <a:t> </a:t>
            </a:r>
            <a:r>
              <a:rPr lang="en-US" b="1" i="1" dirty="0" smtClean="0">
                <a:solidFill>
                  <a:srgbClr val="FF3300"/>
                </a:solidFill>
              </a:rPr>
              <a:t>arms</a:t>
            </a:r>
            <a:r>
              <a:rPr lang="en-US" i="1" dirty="0" smtClean="0">
                <a:solidFill>
                  <a:srgbClr val="FF3300"/>
                </a:solidFill>
              </a:rPr>
              <a:t>; Deut 33:27</a:t>
            </a:r>
            <a:endParaRPr lang="en-GB" i="1" dirty="0" smtClean="0">
              <a:solidFill>
                <a:srgbClr val="FF3300"/>
              </a:solidFill>
            </a:endParaRP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86808" cy="59532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9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in full assurance of the gospel to … </a:t>
            </a:r>
            <a:endParaRPr lang="en-GB" sz="6000" dirty="0" smtClean="0"/>
          </a:p>
          <a:p>
            <a:pPr marL="3175" indent="11113" algn="ctr">
              <a:buNone/>
            </a:pPr>
            <a:r>
              <a:rPr lang="en-US" sz="2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and Make Disciples</a:t>
            </a:r>
          </a:p>
          <a:p>
            <a:pPr marL="3175" indent="11113" algn="ctr">
              <a:buNone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knowing the Lord will deliver you ou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of all persecution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…?</a:t>
            </a:r>
            <a:endParaRPr lang="en-GB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0" y="0"/>
            <a:ext cx="9144000" cy="6858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Choosing the Safe Road</a:t>
            </a:r>
            <a:endParaRPr lang="en-G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II Timothy </a:t>
            </a:r>
            <a:r>
              <a:rPr lang="en-US" sz="6600" b="1" dirty="0" smtClean="0">
                <a:solidFill>
                  <a:srgbClr val="FF0000"/>
                </a:solidFill>
              </a:rPr>
              <a:t>3:10-11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44824"/>
            <a:ext cx="8892480" cy="4896544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3600" baseline="30000" dirty="0" smtClean="0"/>
              <a:t>10</a:t>
            </a:r>
            <a:r>
              <a:rPr lang="en-US" sz="3600" dirty="0" smtClean="0"/>
              <a:t> But </a:t>
            </a:r>
            <a:r>
              <a:rPr lang="en-US" sz="3600" dirty="0" smtClean="0"/>
              <a:t>you have carefully followed my doctrine, manner of life, purpose, faith, longsuffering, love, </a:t>
            </a:r>
            <a:r>
              <a:rPr lang="en-US" sz="3600" dirty="0" smtClean="0"/>
              <a:t>perseverance, </a:t>
            </a:r>
            <a:r>
              <a:rPr lang="en-US" sz="3600" dirty="0" smtClean="0"/>
              <a:t> </a:t>
            </a:r>
            <a:r>
              <a:rPr lang="en-US" sz="3600" dirty="0" smtClean="0"/>
              <a:t>persecutions</a:t>
            </a:r>
            <a:r>
              <a:rPr lang="en-US" sz="3600" dirty="0" smtClean="0"/>
              <a:t>, afflictions, which happened to me at Antioch, at </a:t>
            </a:r>
            <a:r>
              <a:rPr lang="en-US" sz="3600" dirty="0" err="1" smtClean="0"/>
              <a:t>Iconium</a:t>
            </a:r>
            <a:r>
              <a:rPr lang="en-US" sz="3600" dirty="0" smtClean="0"/>
              <a:t>, at </a:t>
            </a:r>
            <a:r>
              <a:rPr lang="en-US" sz="3600" dirty="0" err="1" smtClean="0"/>
              <a:t>Lystra</a:t>
            </a:r>
            <a:r>
              <a:rPr lang="en-US" sz="3600" dirty="0" smtClean="0"/>
              <a:t>—what persecutions I endured. And out of </a:t>
            </a:r>
            <a:r>
              <a:rPr lang="en-US" sz="3600" i="1" dirty="0" smtClean="0"/>
              <a:t>them</a:t>
            </a:r>
            <a:r>
              <a:rPr lang="en-US" sz="3600" dirty="0" smtClean="0"/>
              <a:t> all the Lord delivered me. </a:t>
            </a:r>
            <a:endParaRPr lang="en-US" sz="3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2400" dirty="0" smtClean="0"/>
              <a:t>12</a:t>
            </a:r>
            <a:r>
              <a:rPr lang="en-US" sz="2400" dirty="0" smtClean="0"/>
              <a:t> </a:t>
            </a:r>
            <a:r>
              <a:rPr lang="en-US" sz="3600" dirty="0" smtClean="0"/>
              <a:t>Yes</a:t>
            </a:r>
            <a:r>
              <a:rPr lang="en-US" sz="3600" dirty="0" smtClean="0"/>
              <a:t>, and all who desire to live godly in Christ Jesus will suffer persecution.  But evil men and impostors will grow worse and worse, deceiving and being deceived. </a:t>
            </a:r>
            <a:endParaRPr lang="en-US" sz="3600" dirty="0" smtClean="0"/>
          </a:p>
          <a:p>
            <a:pPr fontAlgn="t">
              <a:buNone/>
            </a:pPr>
            <a:endParaRPr lang="en-US" sz="32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II Timothy </a:t>
            </a:r>
            <a:r>
              <a:rPr lang="en-US" sz="6600" b="1" dirty="0" smtClean="0">
                <a:solidFill>
                  <a:srgbClr val="FF0000"/>
                </a:solidFill>
              </a:rPr>
              <a:t>3:12-13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 But </a:t>
            </a:r>
            <a:r>
              <a:rPr lang="en-US" dirty="0" smtClean="0">
                <a:solidFill>
                  <a:srgbClr val="FF3300"/>
                </a:solidFill>
              </a:rPr>
              <a:t>you must continue </a:t>
            </a:r>
            <a:r>
              <a:rPr lang="en-US" dirty="0" smtClean="0"/>
              <a:t>in the things which you have learned and been </a:t>
            </a:r>
            <a:r>
              <a:rPr lang="en-US" dirty="0" smtClean="0">
                <a:solidFill>
                  <a:srgbClr val="FF3300"/>
                </a:solidFill>
              </a:rPr>
              <a:t>assured</a:t>
            </a:r>
            <a:r>
              <a:rPr lang="en-US" dirty="0" smtClean="0"/>
              <a:t> of, knowing from whom you have learned </a:t>
            </a:r>
            <a:r>
              <a:rPr lang="en-US" i="1" dirty="0" smtClean="0"/>
              <a:t>them,</a:t>
            </a:r>
            <a:r>
              <a:rPr lang="en-US" dirty="0" smtClean="0"/>
              <a:t> </a:t>
            </a:r>
            <a:r>
              <a:rPr lang="en-US" baseline="30000" dirty="0" smtClean="0"/>
              <a:t>15</a:t>
            </a:r>
            <a:r>
              <a:rPr lang="en-US" dirty="0" smtClean="0"/>
              <a:t> </a:t>
            </a:r>
            <a:r>
              <a:rPr lang="en-US" dirty="0" smtClean="0"/>
              <a:t>and </a:t>
            </a:r>
            <a:r>
              <a:rPr lang="en-US" dirty="0" smtClean="0"/>
              <a:t>that from childhood you have known the Holy Scriptures, which </a:t>
            </a:r>
            <a:r>
              <a:rPr lang="en-US" dirty="0" smtClean="0">
                <a:solidFill>
                  <a:srgbClr val="FF3300"/>
                </a:solidFill>
              </a:rPr>
              <a:t>are able to make you wise </a:t>
            </a:r>
            <a:r>
              <a:rPr lang="en-US" dirty="0" smtClean="0"/>
              <a:t>for salvation through faith which is in Christ Jesus. </a:t>
            </a:r>
            <a:r>
              <a:rPr lang="en-US" sz="2800" b="1" dirty="0" smtClean="0"/>
              <a:t> ​​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II Timothy </a:t>
            </a:r>
            <a:r>
              <a:rPr lang="en-US" sz="6600" b="1" dirty="0" smtClean="0">
                <a:solidFill>
                  <a:srgbClr val="FF0000"/>
                </a:solidFill>
              </a:rPr>
              <a:t>3:14-15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274638"/>
            <a:ext cx="8748464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You know my story</a:t>
            </a:r>
            <a:endParaRPr lang="en-GB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44824"/>
            <a:ext cx="8892480" cy="4896544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3600" baseline="30000" dirty="0" smtClean="0"/>
              <a:t>10</a:t>
            </a:r>
            <a:r>
              <a:rPr lang="en-US" sz="3600" dirty="0" smtClean="0"/>
              <a:t> But </a:t>
            </a:r>
            <a:r>
              <a:rPr lang="en-US" sz="3600" dirty="0" smtClean="0"/>
              <a:t>you have carefully followed my </a:t>
            </a:r>
            <a:r>
              <a:rPr lang="en-US" sz="3600" i="1" dirty="0" smtClean="0"/>
              <a:t>doctrine</a:t>
            </a:r>
            <a:r>
              <a:rPr lang="en-US" sz="3600" dirty="0" smtClean="0"/>
              <a:t>, </a:t>
            </a:r>
            <a:r>
              <a:rPr lang="en-US" sz="3600" i="1" dirty="0" smtClean="0"/>
              <a:t>manner of life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3600" dirty="0" smtClean="0"/>
              <a:t>, </a:t>
            </a:r>
            <a:r>
              <a:rPr lang="en-US" sz="3600" i="1" dirty="0" smtClean="0"/>
              <a:t>faith, longsuffering, love, perseverance,  persecutions, afflictions</a:t>
            </a:r>
            <a:r>
              <a:rPr lang="en-US" sz="3600" dirty="0" smtClean="0"/>
              <a:t>, which happened to me at Antioch, at </a:t>
            </a:r>
            <a:r>
              <a:rPr lang="en-US" sz="3600" dirty="0" err="1" smtClean="0"/>
              <a:t>Iconium</a:t>
            </a:r>
            <a:r>
              <a:rPr lang="en-US" sz="3600" dirty="0" smtClean="0"/>
              <a:t>, at </a:t>
            </a:r>
            <a:r>
              <a:rPr lang="en-US" sz="3600" dirty="0" err="1" smtClean="0"/>
              <a:t>Lystra</a:t>
            </a:r>
            <a:r>
              <a:rPr lang="en-US" sz="3600" dirty="0" smtClean="0"/>
              <a:t>—what persecutions I endured. </a:t>
            </a:r>
            <a:r>
              <a:rPr lang="en-US" sz="3600" dirty="0" smtClean="0">
                <a:solidFill>
                  <a:srgbClr val="FF0000"/>
                </a:solidFill>
              </a:rPr>
              <a:t>And out of </a:t>
            </a:r>
            <a:r>
              <a:rPr lang="en-US" sz="3600" i="1" dirty="0" smtClean="0">
                <a:solidFill>
                  <a:srgbClr val="FF0000"/>
                </a:solidFill>
              </a:rPr>
              <a:t>them</a:t>
            </a:r>
            <a:r>
              <a:rPr lang="en-US" sz="3600" dirty="0" smtClean="0">
                <a:solidFill>
                  <a:srgbClr val="FF0000"/>
                </a:solidFill>
              </a:rPr>
              <a:t> all the Lord delivered me. 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27" t="7501" r="20168"/>
          <a:stretch>
            <a:fillRect/>
          </a:stretch>
        </p:blipFill>
        <p:spPr bwMode="auto">
          <a:xfrm>
            <a:off x="6011" y="476672"/>
            <a:ext cx="910249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Iconium</a:t>
            </a:r>
            <a:r>
              <a:rPr lang="en-GB" dirty="0" smtClean="0"/>
              <a:t> (Konya, Turkey)</a:t>
            </a:r>
            <a:endParaRPr lang="en-GB" dirty="0"/>
          </a:p>
        </p:txBody>
      </p:sp>
      <p:pic>
        <p:nvPicPr>
          <p:cNvPr id="1028" name="Picture 4" descr="C:\Users\Owner\Desktop\map-antioch-ly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883"/>
            <a:ext cx="9144000" cy="574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836712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I. You know my story &amp; purpose </a:t>
            </a:r>
            <a:r>
              <a:rPr lang="en-US" sz="2800" dirty="0" smtClean="0"/>
              <a:t>(Acts 14)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48464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err="1" smtClean="0">
                <a:solidFill>
                  <a:srgbClr val="FF0000"/>
                </a:solidFill>
              </a:rPr>
              <a:t>Iconium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Miracles </a:t>
            </a:r>
          </a:p>
          <a:p>
            <a:r>
              <a:rPr lang="en-GB" sz="2400" dirty="0" smtClean="0"/>
              <a:t>Divided opinion but united persecution from Jews &amp; Greeks</a:t>
            </a:r>
          </a:p>
          <a:p>
            <a:r>
              <a:rPr lang="en-GB" sz="2400" dirty="0" smtClean="0"/>
              <a:t>Violent stoning attempt</a:t>
            </a:r>
          </a:p>
          <a:p>
            <a:pPr>
              <a:buNone/>
            </a:pPr>
            <a:r>
              <a:rPr lang="en-GB" sz="3600" b="1" dirty="0" err="1" smtClean="0">
                <a:solidFill>
                  <a:srgbClr val="FF0000"/>
                </a:solidFill>
              </a:rPr>
              <a:t>Lystra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Timothy’s home area</a:t>
            </a:r>
            <a:endParaRPr lang="en-GB" sz="2400" dirty="0" smtClean="0"/>
          </a:p>
          <a:p>
            <a:r>
              <a:rPr lang="en-GB" sz="2400" dirty="0" smtClean="0"/>
              <a:t>Lame man healed (‘godhood’ refused)</a:t>
            </a:r>
            <a:endParaRPr lang="en-GB" sz="2400" dirty="0" smtClean="0"/>
          </a:p>
          <a:p>
            <a:r>
              <a:rPr lang="en-GB" sz="2400" dirty="0" smtClean="0"/>
              <a:t>Paul stoned</a:t>
            </a:r>
          </a:p>
          <a:p>
            <a:pPr>
              <a:buNone/>
            </a:pPr>
            <a:r>
              <a:rPr lang="en-GB" sz="3600" b="1" dirty="0" err="1" smtClean="0">
                <a:solidFill>
                  <a:srgbClr val="FF0000"/>
                </a:solidFill>
              </a:rPr>
              <a:t>Derbe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Many converts</a:t>
            </a:r>
          </a:p>
          <a:p>
            <a:r>
              <a:rPr lang="en-GB" sz="2400" dirty="0" smtClean="0"/>
              <a:t>Recharging for return to </a:t>
            </a:r>
            <a:r>
              <a:rPr lang="en-GB" sz="2400" dirty="0" err="1" smtClean="0"/>
              <a:t>Lystra</a:t>
            </a:r>
            <a:r>
              <a:rPr lang="en-GB" sz="2400" dirty="0" smtClean="0"/>
              <a:t> &amp; </a:t>
            </a:r>
            <a:r>
              <a:rPr lang="en-GB" sz="2400" dirty="0" err="1" smtClean="0"/>
              <a:t>Iconium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27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  </a:t>
            </a:r>
            <a:r>
              <a:rPr lang="en-GB" sz="2400" b="1" dirty="0" smtClean="0">
                <a:solidFill>
                  <a:srgbClr val="027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en-GB" sz="2400" dirty="0" smtClean="0">
                <a:solidFill>
                  <a:srgbClr val="027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there?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Antioch (</a:t>
            </a:r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b="1" dirty="0" smtClean="0">
                <a:solidFill>
                  <a:srgbClr val="FF0000"/>
                </a:solidFill>
              </a:rPr>
              <a:t>yria)</a:t>
            </a:r>
            <a:r>
              <a:rPr lang="en-GB" sz="2400" dirty="0" smtClean="0"/>
              <a:t> </a:t>
            </a:r>
            <a:r>
              <a:rPr lang="en-GB" sz="2400" dirty="0" smtClean="0"/>
              <a:t>– giving praise for what God had done</a:t>
            </a:r>
          </a:p>
        </p:txBody>
      </p:sp>
      <p:sp>
        <p:nvSpPr>
          <p:cNvPr id="4" name="Rectangle 3"/>
          <p:cNvSpPr/>
          <p:nvPr/>
        </p:nvSpPr>
        <p:spPr>
          <a:xfrm rot="19641326">
            <a:off x="-430180" y="2683762"/>
            <a:ext cx="97647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Lord delivered me 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 of all my persecutions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2400" dirty="0" smtClean="0"/>
              <a:t>12</a:t>
            </a:r>
            <a:r>
              <a:rPr lang="en-US" sz="2400" dirty="0" smtClean="0"/>
              <a:t> </a:t>
            </a:r>
            <a:r>
              <a:rPr lang="en-US" sz="3600" dirty="0" smtClean="0"/>
              <a:t>Yes</a:t>
            </a:r>
            <a:r>
              <a:rPr lang="en-US" sz="3600" dirty="0" smtClean="0"/>
              <a:t>, and all who desire to live godly in Christ Jesus will suffer </a:t>
            </a:r>
            <a:r>
              <a:rPr lang="en-US" sz="3600" b="1" dirty="0" smtClean="0"/>
              <a:t>persecution</a:t>
            </a:r>
            <a:r>
              <a:rPr lang="en-US" sz="3600" dirty="0" smtClean="0"/>
              <a:t>.  But evil men and impostors will grow worse and worse, deceiving and being deceived. </a:t>
            </a:r>
            <a:endParaRPr lang="en-US" sz="3600" dirty="0" smtClean="0"/>
          </a:p>
          <a:p>
            <a:pPr fontAlgn="t">
              <a:buNone/>
            </a:pPr>
            <a:endParaRPr lang="en-US" sz="32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You know the promise</a:t>
            </a:r>
            <a:endParaRPr lang="en-GB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645</Words>
  <Application>Microsoft Office PowerPoint</Application>
  <PresentationFormat>On-screen Show (4:3)</PresentationFormat>
  <Paragraphs>80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Choosing the Safe Road</vt:lpstr>
      <vt:lpstr>II Timothy 3:10-11</vt:lpstr>
      <vt:lpstr>II Timothy 3:12-13</vt:lpstr>
      <vt:lpstr>II Timothy 3:14-15</vt:lpstr>
      <vt:lpstr>I. You know my story</vt:lpstr>
      <vt:lpstr>Iconium (Konya, Turkey)</vt:lpstr>
      <vt:lpstr>I. You know my story &amp; purpose (Acts 14)</vt:lpstr>
      <vt:lpstr>II. You know the promise</vt:lpstr>
      <vt:lpstr>Slide 10</vt:lpstr>
      <vt:lpstr>Slide 11</vt:lpstr>
      <vt:lpstr>Theme for 2014  GO &amp; MAKE DISCIPLES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been to the tomb yet?</dc:title>
  <dc:creator>DT;dariusthom@yahoo.com</dc:creator>
  <cp:lastModifiedBy>HP</cp:lastModifiedBy>
  <cp:revision>473</cp:revision>
  <dcterms:created xsi:type="dcterms:W3CDTF">2011-04-23T13:26:44Z</dcterms:created>
  <dcterms:modified xsi:type="dcterms:W3CDTF">2014-05-17T16:35:20Z</dcterms:modified>
</cp:coreProperties>
</file>